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21"/>
  </p:notesMasterIdLst>
  <p:handoutMasterIdLst>
    <p:handoutMasterId r:id="rId22"/>
  </p:handoutMasterIdLst>
  <p:sldIdLst>
    <p:sldId id="278" r:id="rId5"/>
    <p:sldId id="256" r:id="rId6"/>
    <p:sldId id="274" r:id="rId7"/>
    <p:sldId id="381" r:id="rId8"/>
    <p:sldId id="265" r:id="rId9"/>
    <p:sldId id="266" r:id="rId10"/>
    <p:sldId id="277" r:id="rId11"/>
    <p:sldId id="267" r:id="rId12"/>
    <p:sldId id="268" r:id="rId13"/>
    <p:sldId id="269" r:id="rId14"/>
    <p:sldId id="275" r:id="rId15"/>
    <p:sldId id="270" r:id="rId16"/>
    <p:sldId id="271" r:id="rId17"/>
    <p:sldId id="272" r:id="rId18"/>
    <p:sldId id="384" r:id="rId19"/>
    <p:sldId id="38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5A571E-215F-B39B-C6E5-738881FD8925}" name="Patricia Keays" initials="PK" userId="S::patricia.keays@un.org::c6196559-bdbb-4a86-a5b7-05eec1c8f113" providerId="AD"/>
  <p188:author id="{47A807C1-D396-40A4-7499-EFFAAF56E34D}" name="Brian Connolly" initials="BC" userId="Brian Connolly"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5"/>
    <a:srgbClr val="0077C0"/>
    <a:srgbClr val="A1C5DB"/>
    <a:srgbClr val="67A1C5"/>
    <a:srgbClr val="3A7599"/>
    <a:srgbClr val="5381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726" autoAdjust="0"/>
  </p:normalViewPr>
  <p:slideViewPr>
    <p:cSldViewPr snapToGrid="0">
      <p:cViewPr varScale="1">
        <p:scale>
          <a:sx n="69" d="100"/>
          <a:sy n="69" d="100"/>
        </p:scale>
        <p:origin x="1157" y="7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63" d="100"/>
          <a:sy n="63" d="100"/>
        </p:scale>
        <p:origin x="3134" y="6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88C845-7246-407D-1934-022F03AF6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78334A9-F3EB-EC20-1CD2-715473F7AA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0FBF99-D6BD-4A5B-8804-F0ABF2AAEA87}" type="datetimeFigureOut">
              <a:rPr lang="en-US" smtClean="0"/>
              <a:t>11/1/2025</a:t>
            </a:fld>
            <a:endParaRPr lang="en-US" dirty="0"/>
          </a:p>
        </p:txBody>
      </p:sp>
      <p:sp>
        <p:nvSpPr>
          <p:cNvPr id="4" name="Footer Placeholder 3">
            <a:extLst>
              <a:ext uri="{FF2B5EF4-FFF2-40B4-BE49-F238E27FC236}">
                <a16:creationId xmlns:a16="http://schemas.microsoft.com/office/drawing/2014/main" id="{1BDEE8B0-D768-BCCD-5FC1-3808A235E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Tree>
    <p:extLst>
      <p:ext uri="{BB962C8B-B14F-4D97-AF65-F5344CB8AC3E}">
        <p14:creationId xmlns:p14="http://schemas.microsoft.com/office/powerpoint/2010/main" val="2245500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FF80-FAEE-440E-826B-5CC2D2B31D0E}" type="datetimeFigureOut">
              <a:rPr lang="en-US" smtClean="0"/>
              <a:t>11/1/2025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CF97C7-2C0D-4DC0-92D4-71B42A9A9F32}" type="slidenum">
              <a:rPr lang="en-US" smtClean="0"/>
              <a:t>‹#›</a:t>
            </a:fld>
            <a:endParaRPr lang="en-US" dirty="0"/>
          </a:p>
        </p:txBody>
      </p:sp>
    </p:spTree>
    <p:extLst>
      <p:ext uri="{BB962C8B-B14F-4D97-AF65-F5344CB8AC3E}">
        <p14:creationId xmlns:p14="http://schemas.microsoft.com/office/powerpoint/2010/main" val="272329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65631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84E87CA-1A64-2644-7E72-40D785CA9F96}"/>
              </a:ext>
            </a:extLst>
          </p:cNvPr>
          <p:cNvSpPr txBox="1">
            <a:spLocks/>
          </p:cNvSpPr>
          <p:nvPr userDrawn="1"/>
        </p:nvSpPr>
        <p:spPr>
          <a:xfrm>
            <a:off x="838200" y="304005"/>
            <a:ext cx="10058400" cy="7239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l"/>
            <a:endParaRPr lang="en-US" sz="4000" dirty="0"/>
          </a:p>
        </p:txBody>
      </p:sp>
      <p:sp>
        <p:nvSpPr>
          <p:cNvPr id="3" name="Footer Placeholder 4">
            <a:extLst>
              <a:ext uri="{FF2B5EF4-FFF2-40B4-BE49-F238E27FC236}">
                <a16:creationId xmlns:a16="http://schemas.microsoft.com/office/drawing/2014/main" id="{8B063189-BDC3-F5C8-17D1-AB8AFABAFE2A}"/>
              </a:ext>
            </a:extLst>
          </p:cNvPr>
          <p:cNvSpPr txBox="1">
            <a:spLocks/>
          </p:cNvSpPr>
          <p:nvPr userDrawn="1"/>
        </p:nvSpPr>
        <p:spPr>
          <a:xfrm>
            <a:off x="838201" y="6437745"/>
            <a:ext cx="10613064" cy="294300"/>
          </a:xfrm>
          <a:prstGeom prst="rect">
            <a:avLst/>
          </a:prstGeom>
        </p:spPr>
        <p:txBody>
          <a:bodyPr vert="horz" lIns="91440" tIns="45720" rIns="91440" bIns="45720" rtlCol="0" anchor="ctr"/>
          <a:lstStyle>
            <a:defPPr>
              <a:defRPr lang="en-US"/>
            </a:defPPr>
            <a:lvl1pPr marL="0" algn="l" defTabSz="914400" rtl="0" eaLnBrk="1" latinLnBrk="0" hangingPunct="1">
              <a:defRPr sz="1100" b="1" kern="1200">
                <a:solidFill>
                  <a:schemeClr val="tx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1100" noProof="0" dirty="0">
                <a:solidFill>
                  <a:schemeClr val="bg1">
                    <a:lumMod val="65000"/>
                  </a:schemeClr>
                </a:solidFill>
              </a:rPr>
              <a:t>MFBPD de l’ONU 2025 									Diapositive </a:t>
            </a:r>
            <a:fld id="{60323EB4-2EFA-49D3-81CD-1A9035A87ED7}" type="slidenum">
              <a:rPr lang="fr-FR" sz="1100" noProof="0" smtClean="0">
                <a:solidFill>
                  <a:schemeClr val="bg1">
                    <a:lumMod val="65000"/>
                  </a:schemeClr>
                </a:solidFill>
              </a:rPr>
              <a:pPr algn="r"/>
              <a:t>‹#›</a:t>
            </a:fld>
            <a:endParaRPr lang="fr-FR" sz="1100" noProof="0" dirty="0">
              <a:solidFill>
                <a:schemeClr val="bg1">
                  <a:lumMod val="65000"/>
                </a:schemeClr>
              </a:solidFill>
            </a:endParaRPr>
          </a:p>
        </p:txBody>
      </p:sp>
      <p:sp>
        <p:nvSpPr>
          <p:cNvPr id="4" name="TextBox 3">
            <a:extLst>
              <a:ext uri="{FF2B5EF4-FFF2-40B4-BE49-F238E27FC236}">
                <a16:creationId xmlns:a16="http://schemas.microsoft.com/office/drawing/2014/main" id="{8EBF7B8C-7DDE-1F58-E2FE-B5256561C95F}"/>
              </a:ext>
            </a:extLst>
          </p:cNvPr>
          <p:cNvSpPr txBox="1"/>
          <p:nvPr userDrawn="1"/>
        </p:nvSpPr>
        <p:spPr>
          <a:xfrm>
            <a:off x="838200" y="257455"/>
            <a:ext cx="9980251" cy="261610"/>
          </a:xfrm>
          <a:prstGeom prst="rect">
            <a:avLst/>
          </a:prstGeom>
          <a:noFill/>
        </p:spPr>
        <p:txBody>
          <a:bodyPr wrap="square" rtlCol="0">
            <a:spAutoFit/>
          </a:bodyPr>
          <a:lstStyle/>
          <a:p>
            <a:pPr algn="r"/>
            <a:r>
              <a:rPr lang="fr-FR" sz="1100" b="1" noProof="0" dirty="0">
                <a:solidFill>
                  <a:schemeClr val="bg1">
                    <a:lumMod val="65000"/>
                  </a:schemeClr>
                </a:solidFill>
                <a:latin typeface="Verdana" panose="020B0604030504040204" pitchFamily="34" charset="0"/>
                <a:ea typeface="Verdana" panose="020B0604030504040204" pitchFamily="34" charset="0"/>
              </a:rPr>
              <a:t>3.10 VIH/sida</a:t>
            </a:r>
          </a:p>
        </p:txBody>
      </p:sp>
      <p:pic>
        <p:nvPicPr>
          <p:cNvPr id="5" name="Picture 4" descr="A black background with a black square&#10;&#10;Description automatically generated with medium confidence">
            <a:extLst>
              <a:ext uri="{FF2B5EF4-FFF2-40B4-BE49-F238E27FC236}">
                <a16:creationId xmlns:a16="http://schemas.microsoft.com/office/drawing/2014/main" id="{36E7747D-9D80-913F-C505-6F1039083753}"/>
              </a:ext>
            </a:extLst>
          </p:cNvPr>
          <p:cNvPicPr>
            <a:picLocks noChangeAspect="1" noChangeArrowheads="1"/>
          </p:cNvPicPr>
          <p:nvPr userDrawn="1"/>
        </p:nvPicPr>
        <p:blipFill>
          <a:blip r:embed="rId3">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818451" y="125955"/>
            <a:ext cx="632813" cy="5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181311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tags" Target="../tags/tag17.xml"/></Relationships>
</file>

<file path=ppt/slides/_rels/slide12.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3.xml"/><Relationship Id="rId1" Type="http://schemas.openxmlformats.org/officeDocument/2006/relationships/tags" Target="../tags/tag22.xml"/></Relationships>
</file>

<file path=ppt/slides/_rels/slide14.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8.xml"/><Relationship Id="rId1" Type="http://schemas.openxmlformats.org/officeDocument/2006/relationships/tags" Target="../tags/tag2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687BD5D-45F3-DD8F-9E53-7289F8002EF8}"/>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3.10 VIH/sida</a:t>
            </a:r>
          </a:p>
        </p:txBody>
      </p:sp>
    </p:spTree>
    <p:extLst>
      <p:ext uri="{BB962C8B-B14F-4D97-AF65-F5344CB8AC3E}">
        <p14:creationId xmlns:p14="http://schemas.microsoft.com/office/powerpoint/2010/main" val="798012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470FCE3-D4A8-5665-6315-C6E089FC636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99409D6-B890-982B-BA0E-49052792E636}"/>
              </a:ext>
            </a:extLst>
          </p:cNvPr>
          <p:cNvSpPr txBox="1"/>
          <p:nvPr>
            <p:custDataLst>
              <p:tags r:id="rId1"/>
            </p:custDataLst>
          </p:nvPr>
        </p:nvSpPr>
        <p:spPr>
          <a:xfrm>
            <a:off x="964692" y="725910"/>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Prévenir la transmission du VIH</a:t>
            </a:r>
          </a:p>
        </p:txBody>
      </p:sp>
      <p:sp>
        <p:nvSpPr>
          <p:cNvPr id="3" name="TextBox 2">
            <a:extLst>
              <a:ext uri="{FF2B5EF4-FFF2-40B4-BE49-F238E27FC236}">
                <a16:creationId xmlns:a16="http://schemas.microsoft.com/office/drawing/2014/main" id="{9349511D-E157-D589-6FC5-CF053C10BF43}"/>
              </a:ext>
            </a:extLst>
          </p:cNvPr>
          <p:cNvSpPr txBox="1"/>
          <p:nvPr>
            <p:custDataLst>
              <p:tags r:id="rId2"/>
            </p:custDataLst>
          </p:nvPr>
        </p:nvSpPr>
        <p:spPr>
          <a:xfrm>
            <a:off x="1598645" y="1438354"/>
            <a:ext cx="9000000"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spcBef>
                <a:spcPts val="600"/>
              </a:spcBef>
              <a:spcAft>
                <a:spcPts val="600"/>
              </a:spcAft>
            </a:pPr>
            <a:r>
              <a:rPr lang="fr-FR" sz="2000" b="1" dirty="0">
                <a:latin typeface="Verdana"/>
                <a:ea typeface="Verdana"/>
              </a:rPr>
              <a:t>Via les rapports sexuels :</a:t>
            </a:r>
          </a:p>
          <a:p>
            <a:pPr marL="448945" lvl="1" indent="-285750">
              <a:spcBef>
                <a:spcPts val="600"/>
              </a:spcBef>
              <a:spcAft>
                <a:spcPts val="600"/>
              </a:spcAft>
              <a:buFont typeface="Arial" panose="020B0604020202020204" pitchFamily="34" charset="0"/>
              <a:buChar char="•"/>
            </a:pPr>
            <a:r>
              <a:rPr lang="fr-FR" sz="2000" dirty="0">
                <a:latin typeface="Verdana"/>
                <a:ea typeface="Verdana"/>
              </a:rPr>
              <a:t>Utilisez les préservatifs correctement et systématiquement</a:t>
            </a:r>
          </a:p>
          <a:p>
            <a:pPr marL="448945" lvl="1" indent="-285750">
              <a:spcBef>
                <a:spcPts val="600"/>
              </a:spcBef>
              <a:spcAft>
                <a:spcPts val="600"/>
              </a:spcAft>
              <a:buFont typeface="Arial" panose="020B0604020202020204" pitchFamily="34" charset="0"/>
              <a:buChar char="•"/>
            </a:pPr>
            <a:r>
              <a:rPr lang="fr-FR" sz="2000" dirty="0">
                <a:latin typeface="Verdana"/>
                <a:ea typeface="Verdana"/>
              </a:rPr>
              <a:t>Réduisez le nombre de partenaires sexuels</a:t>
            </a:r>
          </a:p>
          <a:p>
            <a:pPr marL="448945" lvl="1" indent="-285750">
              <a:spcBef>
                <a:spcPts val="600"/>
              </a:spcBef>
              <a:spcAft>
                <a:spcPts val="600"/>
              </a:spcAft>
              <a:buFont typeface="Arial" panose="020B0604020202020204" pitchFamily="34" charset="0"/>
              <a:buChar char="•"/>
            </a:pPr>
            <a:r>
              <a:rPr lang="fr-FR" sz="2000" dirty="0">
                <a:latin typeface="Verdana"/>
                <a:ea typeface="Verdana"/>
              </a:rPr>
              <a:t>Déterminez votre statut VIH et de celui de votre partenaire</a:t>
            </a:r>
          </a:p>
          <a:p>
            <a:pPr marL="448945" lvl="1" indent="-285750">
              <a:spcBef>
                <a:spcPts val="600"/>
              </a:spcBef>
              <a:spcAft>
                <a:spcPts val="600"/>
              </a:spcAft>
              <a:buFont typeface="Arial" panose="020B0604020202020204" pitchFamily="34" charset="0"/>
              <a:buChar char="•"/>
            </a:pPr>
            <a:r>
              <a:rPr lang="fr-FR" sz="2000" dirty="0">
                <a:latin typeface="Verdana"/>
                <a:ea typeface="Verdana"/>
              </a:rPr>
              <a:t>Le célibat est efficace à 100 %</a:t>
            </a:r>
          </a:p>
        </p:txBody>
      </p:sp>
    </p:spTree>
    <p:extLst>
      <p:ext uri="{BB962C8B-B14F-4D97-AF65-F5344CB8AC3E}">
        <p14:creationId xmlns:p14="http://schemas.microsoft.com/office/powerpoint/2010/main" val="1723229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470FCE3-D4A8-5665-6315-C6E089FC636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99409D6-B890-982B-BA0E-49052792E636}"/>
              </a:ext>
            </a:extLst>
          </p:cNvPr>
          <p:cNvSpPr txBox="1"/>
          <p:nvPr>
            <p:custDataLst>
              <p:tags r:id="rId1"/>
            </p:custDataLst>
          </p:nvPr>
        </p:nvSpPr>
        <p:spPr>
          <a:xfrm>
            <a:off x="1245108" y="725910"/>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Prévenir la transmission du VIH</a:t>
            </a:r>
          </a:p>
        </p:txBody>
      </p:sp>
      <p:sp>
        <p:nvSpPr>
          <p:cNvPr id="3" name="TextBox 2">
            <a:extLst>
              <a:ext uri="{FF2B5EF4-FFF2-40B4-BE49-F238E27FC236}">
                <a16:creationId xmlns:a16="http://schemas.microsoft.com/office/drawing/2014/main" id="{9349511D-E157-D589-6FC5-CF053C10BF43}"/>
              </a:ext>
            </a:extLst>
          </p:cNvPr>
          <p:cNvSpPr txBox="1"/>
          <p:nvPr>
            <p:custDataLst>
              <p:tags r:id="rId2"/>
            </p:custDataLst>
          </p:nvPr>
        </p:nvSpPr>
        <p:spPr>
          <a:xfrm>
            <a:off x="1598645" y="1438354"/>
            <a:ext cx="9000000"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spcBef>
                <a:spcPts val="600"/>
              </a:spcBef>
              <a:spcAft>
                <a:spcPts val="600"/>
              </a:spcAft>
            </a:pPr>
            <a:r>
              <a:rPr lang="fr-FR" sz="2000" b="1" dirty="0">
                <a:latin typeface="Verdana"/>
                <a:ea typeface="Verdana"/>
              </a:rPr>
              <a:t>Par l'exposition au sang :</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Ne partagez pas, n'utilisez pas d'aiguilles hypodermiques non stériles</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Quand vous portez secours à des personnes blessées, utilisez un équipement de protection individuelle (EPI)</a:t>
            </a:r>
          </a:p>
          <a:p>
            <a:pPr marL="285750" indent="-285750" algn="l">
              <a:spcBef>
                <a:spcPts val="600"/>
              </a:spcBef>
              <a:spcAft>
                <a:spcPts val="600"/>
              </a:spcAft>
              <a:buFont typeface="Arial" panose="020B0604020202020204" pitchFamily="34" charset="0"/>
              <a:buChar char="•"/>
            </a:pPr>
            <a:endParaRPr lang="fr-FR" sz="2000" dirty="0">
              <a:latin typeface="Verdana"/>
              <a:ea typeface="Verdana"/>
            </a:endParaRPr>
          </a:p>
          <a:p>
            <a:pPr algn="l">
              <a:spcBef>
                <a:spcPts val="600"/>
              </a:spcBef>
              <a:spcAft>
                <a:spcPts val="600"/>
              </a:spcAft>
            </a:pPr>
            <a:r>
              <a:rPr lang="fr-FR" sz="2000" b="1" dirty="0">
                <a:latin typeface="Verdana"/>
                <a:ea typeface="Verdana"/>
              </a:rPr>
              <a:t>De la mère à l'enfant :</a:t>
            </a:r>
          </a:p>
          <a:p>
            <a:pPr marL="285750" indent="-285750">
              <a:spcBef>
                <a:spcPts val="600"/>
              </a:spcBef>
              <a:spcAft>
                <a:spcPts val="600"/>
              </a:spcAft>
              <a:buFont typeface="Arial" panose="020B0604020202020204" pitchFamily="34" charset="0"/>
              <a:buChar char="•"/>
            </a:pPr>
            <a:r>
              <a:rPr lang="fr-FR" sz="2000" dirty="0">
                <a:latin typeface="Verdana"/>
                <a:ea typeface="Verdana"/>
              </a:rPr>
              <a:t>Demandez conseil à des professionnels de la santé </a:t>
            </a:r>
          </a:p>
        </p:txBody>
      </p:sp>
    </p:spTree>
    <p:extLst>
      <p:ext uri="{BB962C8B-B14F-4D97-AF65-F5344CB8AC3E}">
        <p14:creationId xmlns:p14="http://schemas.microsoft.com/office/powerpoint/2010/main" val="1639283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DAFEBD2-DD0E-02AE-199F-233B4EA52F73}"/>
            </a:ext>
          </a:extLst>
        </p:cNvPr>
        <p:cNvGrpSpPr/>
        <p:nvPr/>
      </p:nvGrpSpPr>
      <p:grpSpPr>
        <a:xfrm>
          <a:off x="0" y="0"/>
          <a:ext cx="0" cy="0"/>
          <a:chOff x="0" y="0"/>
          <a:chExt cx="0" cy="0"/>
        </a:xfrm>
      </p:grpSpPr>
      <p:pic>
        <p:nvPicPr>
          <p:cNvPr id="2052" name="Picture 4" descr="UN officials urge greater commitment, investment, innovation to end HIV/AIDS  epidemic | UN News">
            <a:extLst>
              <a:ext uri="{FF2B5EF4-FFF2-40B4-BE49-F238E27FC236}">
                <a16:creationId xmlns:a16="http://schemas.microsoft.com/office/drawing/2014/main" id="{30814215-10AA-93BD-198E-B827DB1BDACD}"/>
              </a:ext>
            </a:extLst>
          </p:cNvPr>
          <p:cNvPicPr>
            <a:picLocks noChangeAspect="1" noChangeArrowheads="1"/>
          </p:cNvPicPr>
          <p:nvPr>
            <p:custDataLst>
              <p:tags r:id="rId1"/>
            </p:custDataLst>
          </p:nvPr>
        </p:nvPicPr>
        <p:blipFill>
          <a:blip r:embed="rId5">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3351024" y="3154774"/>
            <a:ext cx="5489952" cy="248690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25C1638-8B89-148C-CDEA-2BDC13F8D32E}"/>
              </a:ext>
            </a:extLst>
          </p:cNvPr>
          <p:cNvSpPr txBox="1"/>
          <p:nvPr>
            <p:custDataLst>
              <p:tags r:id="rId2"/>
            </p:custDataLst>
          </p:nvPr>
        </p:nvSpPr>
        <p:spPr>
          <a:xfrm>
            <a:off x="1245108" y="764810"/>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Statut VIH</a:t>
            </a:r>
          </a:p>
        </p:txBody>
      </p:sp>
      <p:sp>
        <p:nvSpPr>
          <p:cNvPr id="3" name="TextBox 2">
            <a:extLst>
              <a:ext uri="{FF2B5EF4-FFF2-40B4-BE49-F238E27FC236}">
                <a16:creationId xmlns:a16="http://schemas.microsoft.com/office/drawing/2014/main" id="{57F21D68-6717-710D-2178-29C4018E9099}"/>
              </a:ext>
            </a:extLst>
          </p:cNvPr>
          <p:cNvSpPr txBox="1"/>
          <p:nvPr>
            <p:custDataLst>
              <p:tags r:id="rId3"/>
            </p:custDataLst>
          </p:nvPr>
        </p:nvSpPr>
        <p:spPr>
          <a:xfrm>
            <a:off x="1598645" y="1438354"/>
            <a:ext cx="900000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spcBef>
                <a:spcPts val="600"/>
              </a:spcBef>
              <a:spcAft>
                <a:spcPts val="600"/>
              </a:spcAft>
            </a:pPr>
            <a:r>
              <a:rPr lang="fr-FR" sz="2000" b="1" dirty="0">
                <a:latin typeface="Verdana"/>
                <a:ea typeface="Verdana"/>
              </a:rPr>
              <a:t>Comment savoir si je suis séropositif ?</a:t>
            </a:r>
          </a:p>
          <a:p>
            <a:pPr marL="448945" lvl="1" indent="-285750">
              <a:spcBef>
                <a:spcPts val="600"/>
              </a:spcBef>
              <a:spcAft>
                <a:spcPts val="600"/>
              </a:spcAft>
              <a:buFont typeface="Arial" panose="020B0604020202020204" pitchFamily="34" charset="0"/>
              <a:buChar char="•"/>
            </a:pPr>
            <a:r>
              <a:rPr lang="fr-FR" sz="2000" dirty="0">
                <a:latin typeface="Verdana"/>
                <a:ea typeface="Verdana"/>
              </a:rPr>
              <a:t>Des services de conseil et de dépistage volontaires et confidentiels sont disponibles dans toutes les opérations de maintien de la paix des Nations Unies</a:t>
            </a:r>
          </a:p>
        </p:txBody>
      </p:sp>
    </p:spTree>
    <p:extLst>
      <p:ext uri="{BB962C8B-B14F-4D97-AF65-F5344CB8AC3E}">
        <p14:creationId xmlns:p14="http://schemas.microsoft.com/office/powerpoint/2010/main" val="3483059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53EE88F-8161-970A-30E0-F30E8726D29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8A5CF87-15C7-DFEE-5884-537B62C82FB7}"/>
              </a:ext>
            </a:extLst>
          </p:cNvPr>
          <p:cNvSpPr txBox="1"/>
          <p:nvPr>
            <p:custDataLst>
              <p:tags r:id="rId1"/>
            </p:custDataLst>
          </p:nvPr>
        </p:nvSpPr>
        <p:spPr>
          <a:xfrm>
            <a:off x="1245108" y="716673"/>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Gérer l'exposition au VIH</a:t>
            </a:r>
          </a:p>
        </p:txBody>
      </p:sp>
      <p:sp>
        <p:nvSpPr>
          <p:cNvPr id="3" name="TextBox 2">
            <a:extLst>
              <a:ext uri="{FF2B5EF4-FFF2-40B4-BE49-F238E27FC236}">
                <a16:creationId xmlns:a16="http://schemas.microsoft.com/office/drawing/2014/main" id="{A462F80B-E00E-A73F-54F0-7B7FC8F9B637}"/>
              </a:ext>
            </a:extLst>
          </p:cNvPr>
          <p:cNvSpPr txBox="1"/>
          <p:nvPr>
            <p:custDataLst>
              <p:tags r:id="rId2"/>
            </p:custDataLst>
          </p:nvPr>
        </p:nvSpPr>
        <p:spPr>
          <a:xfrm>
            <a:off x="1598645" y="1438354"/>
            <a:ext cx="9000000"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spcBef>
                <a:spcPts val="600"/>
              </a:spcBef>
              <a:spcAft>
                <a:spcPts val="600"/>
              </a:spcAft>
            </a:pPr>
            <a:r>
              <a:rPr lang="fr-FR" sz="2000" b="1" dirty="0">
                <a:latin typeface="Verdana"/>
                <a:ea typeface="Verdana"/>
              </a:rPr>
              <a:t>Que dois-je faire si je suis exposé au VIH ?</a:t>
            </a:r>
          </a:p>
          <a:p>
            <a:pPr marL="361950" lvl="1" indent="-285750">
              <a:spcBef>
                <a:spcPts val="600"/>
              </a:spcBef>
              <a:spcAft>
                <a:spcPts val="600"/>
              </a:spcAft>
              <a:buFont typeface="Arial" panose="020B0604020202020204" pitchFamily="34" charset="0"/>
              <a:buChar char="•"/>
            </a:pPr>
            <a:r>
              <a:rPr lang="fr-FR" sz="2000" dirty="0">
                <a:latin typeface="Verdana"/>
                <a:ea typeface="Verdana"/>
              </a:rPr>
              <a:t>Prophylaxie post-exposition (PrPE)</a:t>
            </a:r>
          </a:p>
          <a:p>
            <a:pPr marL="361950" lvl="1" indent="-285750">
              <a:spcBef>
                <a:spcPts val="600"/>
              </a:spcBef>
              <a:spcAft>
                <a:spcPts val="600"/>
              </a:spcAft>
              <a:buFont typeface="Arial" panose="020B0604020202020204" pitchFamily="34" charset="0"/>
              <a:buChar char="•"/>
            </a:pPr>
            <a:r>
              <a:rPr lang="fr-FR" sz="2000" dirty="0">
                <a:latin typeface="Verdana"/>
                <a:ea typeface="Verdana"/>
              </a:rPr>
              <a:t>Il ne s’agit pas d’un traitement préventif – c'est un traitement d'urgence uniquement.</a:t>
            </a:r>
          </a:p>
          <a:p>
            <a:pPr marL="361950" lvl="1" indent="-285750">
              <a:spcBef>
                <a:spcPts val="600"/>
              </a:spcBef>
              <a:spcAft>
                <a:spcPts val="600"/>
              </a:spcAft>
              <a:buFont typeface="Arial" panose="020B0604020202020204" pitchFamily="34" charset="0"/>
              <a:buChar char="•"/>
            </a:pPr>
            <a:r>
              <a:rPr lang="fr-FR" sz="2000" dirty="0">
                <a:latin typeface="Verdana"/>
                <a:ea typeface="Verdana"/>
              </a:rPr>
              <a:t>À commencer le plus rapidement possible après l'exposition</a:t>
            </a:r>
          </a:p>
          <a:p>
            <a:pPr marL="361950" lvl="1" indent="-285750">
              <a:spcBef>
                <a:spcPts val="600"/>
              </a:spcBef>
              <a:spcAft>
                <a:spcPts val="600"/>
              </a:spcAft>
              <a:buFont typeface="Arial" panose="020B0604020202020204" pitchFamily="34" charset="0"/>
              <a:buChar char="•"/>
            </a:pPr>
            <a:r>
              <a:rPr lang="fr-FR" sz="2000" dirty="0">
                <a:latin typeface="Verdana"/>
                <a:ea typeface="Verdana"/>
              </a:rPr>
              <a:t>Peut ne pas être efficace après 72 heures</a:t>
            </a:r>
          </a:p>
          <a:p>
            <a:pPr marL="361950" lvl="1" indent="-285750">
              <a:spcBef>
                <a:spcPts val="600"/>
              </a:spcBef>
              <a:spcAft>
                <a:spcPts val="600"/>
              </a:spcAft>
              <a:buFont typeface="Arial" panose="020B0604020202020204" pitchFamily="34" charset="0"/>
              <a:buChar char="•"/>
            </a:pPr>
            <a:r>
              <a:rPr lang="fr-FR" sz="2000" dirty="0">
                <a:latin typeface="Verdana"/>
                <a:ea typeface="Verdana"/>
              </a:rPr>
              <a:t>En cas d'exposition, demandez immédiatement une assistance médicale</a:t>
            </a:r>
          </a:p>
        </p:txBody>
      </p:sp>
    </p:spTree>
    <p:extLst>
      <p:ext uri="{BB962C8B-B14F-4D97-AF65-F5344CB8AC3E}">
        <p14:creationId xmlns:p14="http://schemas.microsoft.com/office/powerpoint/2010/main" val="3602001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1F598DF-855C-434D-C611-FF9491E484FA}"/>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6F92B21-4A08-97FD-EA54-07AFAD954ADE}"/>
              </a:ext>
            </a:extLst>
          </p:cNvPr>
          <p:cNvPicPr>
            <a:picLocks noChangeAspect="1"/>
          </p:cNvPicPr>
          <p:nvPr>
            <p:custDataLst>
              <p:tags r:id="rId1"/>
            </p:custDataLst>
          </p:nvPr>
        </p:nvPicPr>
        <p:blipFill>
          <a:blip r:embed="rId5">
            <a:extLst>
              <a:ext uri="{BEBA8EAE-BF5A-486C-A8C5-ECC9F3942E4B}">
                <a14:imgProps xmlns:a14="http://schemas.microsoft.com/office/drawing/2010/main">
                  <a14:imgLayer r:embed="rId6">
                    <a14:imgEffect>
                      <a14:brightnessContrast bright="20000" contrast="-40000"/>
                    </a14:imgEffect>
                  </a14:imgLayer>
                </a14:imgProps>
              </a:ext>
            </a:extLst>
          </a:blip>
          <a:stretch>
            <a:fillRect/>
          </a:stretch>
        </p:blipFill>
        <p:spPr>
          <a:xfrm>
            <a:off x="3242406" y="4479228"/>
            <a:ext cx="5707183" cy="1897760"/>
          </a:xfrm>
          <a:prstGeom prst="rect">
            <a:avLst/>
          </a:prstGeom>
        </p:spPr>
      </p:pic>
      <p:sp>
        <p:nvSpPr>
          <p:cNvPr id="2" name="TextBox 1">
            <a:extLst>
              <a:ext uri="{FF2B5EF4-FFF2-40B4-BE49-F238E27FC236}">
                <a16:creationId xmlns:a16="http://schemas.microsoft.com/office/drawing/2014/main" id="{DE031AF2-3383-B2EC-9FEA-53D8115B735A}"/>
              </a:ext>
            </a:extLst>
          </p:cNvPr>
          <p:cNvSpPr txBox="1"/>
          <p:nvPr>
            <p:custDataLst>
              <p:tags r:id="rId2"/>
            </p:custDataLst>
          </p:nvPr>
        </p:nvSpPr>
        <p:spPr>
          <a:xfrm>
            <a:off x="1245107" y="751896"/>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Vivre avec le VIH</a:t>
            </a:r>
          </a:p>
        </p:txBody>
      </p:sp>
      <p:sp>
        <p:nvSpPr>
          <p:cNvPr id="4" name="TextBox 3">
            <a:extLst>
              <a:ext uri="{FF2B5EF4-FFF2-40B4-BE49-F238E27FC236}">
                <a16:creationId xmlns:a16="http://schemas.microsoft.com/office/drawing/2014/main" id="{1296ED54-253E-3919-AC2C-52EDCAE858ED}"/>
              </a:ext>
            </a:extLst>
          </p:cNvPr>
          <p:cNvSpPr txBox="1"/>
          <p:nvPr>
            <p:custDataLst>
              <p:tags r:id="rId3"/>
            </p:custDataLst>
          </p:nvPr>
        </p:nvSpPr>
        <p:spPr>
          <a:xfrm>
            <a:off x="1598645" y="1438354"/>
            <a:ext cx="9000000" cy="40626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fr-FR" sz="2000" b="1" dirty="0">
                <a:latin typeface="Verdana"/>
                <a:ea typeface="Verdana"/>
              </a:rPr>
              <a:t>Que faut-il faire si je suis séropositif ?</a:t>
            </a:r>
          </a:p>
          <a:p>
            <a:pPr marL="361950" lvl="1" indent="-285750">
              <a:spcBef>
                <a:spcPts val="600"/>
              </a:spcBef>
              <a:spcAft>
                <a:spcPts val="600"/>
              </a:spcAft>
              <a:buFont typeface="Arial" panose="020B0604020202020204" pitchFamily="34" charset="0"/>
              <a:buChar char="•"/>
            </a:pPr>
            <a:r>
              <a:rPr lang="fr-FR" sz="2000" dirty="0">
                <a:latin typeface="Verdana"/>
                <a:ea typeface="Verdana"/>
              </a:rPr>
              <a:t>Tout le monde peut contracter le virus</a:t>
            </a:r>
          </a:p>
          <a:p>
            <a:pPr marL="361950" lvl="1" indent="-285750">
              <a:spcBef>
                <a:spcPts val="600"/>
              </a:spcBef>
              <a:spcAft>
                <a:spcPts val="600"/>
              </a:spcAft>
              <a:buFont typeface="Arial" panose="020B0604020202020204" pitchFamily="34" charset="0"/>
              <a:buChar char="•"/>
            </a:pPr>
            <a:r>
              <a:rPr lang="fr-FR" sz="2000" dirty="0">
                <a:latin typeface="Verdana"/>
                <a:ea typeface="Verdana"/>
              </a:rPr>
              <a:t>Demandez l'avis médical d'un professionnel de santé</a:t>
            </a:r>
          </a:p>
          <a:p>
            <a:pPr marL="361950" lvl="1" indent="-285750">
              <a:spcBef>
                <a:spcPts val="600"/>
              </a:spcBef>
              <a:spcAft>
                <a:spcPts val="600"/>
              </a:spcAft>
              <a:buFont typeface="Arial" panose="020B0604020202020204" pitchFamily="34" charset="0"/>
              <a:buChar char="•"/>
            </a:pPr>
            <a:r>
              <a:rPr lang="fr-FR" sz="2000" dirty="0">
                <a:solidFill>
                  <a:srgbClr val="000000"/>
                </a:solidFill>
                <a:latin typeface="Verdana"/>
                <a:ea typeface="Verdana"/>
              </a:rPr>
              <a:t>Le dépistage et le traitement précoces sont essentiels et </a:t>
            </a:r>
            <a:r>
              <a:rPr lang="fr-FR" sz="2000" dirty="0">
                <a:solidFill>
                  <a:srgbClr val="1C1D1F"/>
                </a:solidFill>
                <a:latin typeface="Verdana"/>
                <a:ea typeface="Verdana"/>
              </a:rPr>
              <a:t>le VIH est gérable </a:t>
            </a:r>
          </a:p>
          <a:p>
            <a:pPr marL="361950" lvl="1" indent="-285750">
              <a:spcBef>
                <a:spcPts val="600"/>
              </a:spcBef>
              <a:spcAft>
                <a:spcPts val="600"/>
              </a:spcAft>
              <a:buFont typeface="Arial" panose="020B0604020202020204" pitchFamily="34" charset="0"/>
              <a:buChar char="•"/>
            </a:pPr>
            <a:r>
              <a:rPr lang="fr-FR" sz="2000" dirty="0">
                <a:latin typeface="Verdana"/>
                <a:ea typeface="Verdana"/>
              </a:rPr>
              <a:t>Commencez le traitement immédiatement</a:t>
            </a:r>
          </a:p>
          <a:p>
            <a:pPr marL="361950" lvl="1" indent="-285750">
              <a:spcBef>
                <a:spcPts val="600"/>
              </a:spcBef>
              <a:spcAft>
                <a:spcPts val="600"/>
              </a:spcAft>
              <a:buFont typeface="Arial" panose="020B0604020202020204" pitchFamily="34" charset="0"/>
              <a:buChar char="•"/>
            </a:pPr>
            <a:r>
              <a:rPr lang="fr-FR" sz="2000" dirty="0">
                <a:solidFill>
                  <a:srgbClr val="000000"/>
                </a:solidFill>
                <a:latin typeface="Verdana"/>
                <a:ea typeface="Verdana"/>
              </a:rPr>
              <a:t>Mangez sainement et faites de l'exercice. </a:t>
            </a:r>
          </a:p>
          <a:p>
            <a:pPr marL="361950" lvl="1" indent="-285750">
              <a:spcBef>
                <a:spcPts val="600"/>
              </a:spcBef>
              <a:spcAft>
                <a:spcPts val="600"/>
              </a:spcAft>
              <a:buFont typeface="Arial" panose="020B0604020202020204" pitchFamily="34" charset="0"/>
              <a:buChar char="•"/>
            </a:pPr>
            <a:endParaRPr lang="fr-FR" sz="2000" dirty="0">
              <a:latin typeface="Verdana"/>
              <a:ea typeface="Verdana"/>
            </a:endParaRPr>
          </a:p>
          <a:p>
            <a:pPr marL="361950" lvl="1" indent="-285750">
              <a:spcBef>
                <a:spcPts val="600"/>
              </a:spcBef>
              <a:spcAft>
                <a:spcPts val="600"/>
              </a:spcAft>
              <a:buFont typeface="Arial" panose="020B0604020202020204" pitchFamily="34" charset="0"/>
              <a:buChar char="•"/>
            </a:pPr>
            <a:endParaRPr lang="fr-FR" sz="2800" dirty="0">
              <a:latin typeface="Verdana"/>
              <a:ea typeface="Verdana"/>
            </a:endParaRPr>
          </a:p>
        </p:txBody>
      </p:sp>
    </p:spTree>
    <p:extLst>
      <p:ext uri="{BB962C8B-B14F-4D97-AF65-F5344CB8AC3E}">
        <p14:creationId xmlns:p14="http://schemas.microsoft.com/office/powerpoint/2010/main" val="3662619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a:extLst>
              <a:ext uri="{FF2B5EF4-FFF2-40B4-BE49-F238E27FC236}">
                <a16:creationId xmlns:a16="http://schemas.microsoft.com/office/drawing/2014/main" id="{DCFA9AB2-7BF4-5801-A541-5D3792AC7F12}"/>
              </a:ext>
            </a:extLst>
          </p:cNvPr>
          <p:cNvSpPr txBox="1"/>
          <p:nvPr>
            <p:custDataLst>
              <p:tags r:id="rId1"/>
            </p:custDataLst>
          </p:nvPr>
        </p:nvSpPr>
        <p:spPr>
          <a:xfrm>
            <a:off x="838200" y="925965"/>
            <a:ext cx="10515600" cy="40011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2000" b="1" dirty="0">
                <a:solidFill>
                  <a:srgbClr val="0055A5"/>
                </a:solidFill>
                <a:latin typeface="Verdana"/>
                <a:ea typeface="Verdana"/>
              </a:rPr>
              <a:t>Statistiques mondiales sur le VIH et le sida  </a:t>
            </a:r>
          </a:p>
        </p:txBody>
      </p:sp>
      <p:sp>
        <p:nvSpPr>
          <p:cNvPr id="4" name="TextBox 3">
            <a:extLst>
              <a:ext uri="{FF2B5EF4-FFF2-40B4-BE49-F238E27FC236}">
                <a16:creationId xmlns:a16="http://schemas.microsoft.com/office/drawing/2014/main" id="{A1A538B0-950A-5E01-F798-8441540E7324}"/>
              </a:ext>
            </a:extLst>
          </p:cNvPr>
          <p:cNvSpPr txBox="1"/>
          <p:nvPr>
            <p:custDataLst>
              <p:tags r:id="rId2"/>
            </p:custDataLst>
          </p:nvPr>
        </p:nvSpPr>
        <p:spPr>
          <a:xfrm>
            <a:off x="1226429" y="1531946"/>
            <a:ext cx="9746776" cy="47089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2000" b="1" dirty="0">
                <a:latin typeface="Verdana" panose="020B0604030504040204" pitchFamily="34" charset="0"/>
                <a:ea typeface="Verdana" panose="020B0604030504040204" pitchFamily="34" charset="0"/>
              </a:rPr>
              <a:t>Données de l'ONUsida pour 2023 :</a:t>
            </a:r>
          </a:p>
          <a:p>
            <a:endParaRPr lang="fr-FR" sz="2000" dirty="0">
              <a:latin typeface="Verdana" panose="020B0604030504040204" pitchFamily="34" charset="0"/>
              <a:ea typeface="Verdana" panose="020B0604030504040204" pitchFamily="34" charset="0"/>
            </a:endParaRPr>
          </a:p>
          <a:p>
            <a:pPr marL="285750" indent="-285750">
              <a:buFont typeface="Arial"/>
              <a:buChar char="•"/>
            </a:pPr>
            <a:r>
              <a:rPr lang="fr-FR" sz="2000" dirty="0">
                <a:latin typeface="Verdana" panose="020B0604030504040204" pitchFamily="34" charset="0"/>
                <a:ea typeface="Verdana" panose="020B0604030504040204" pitchFamily="34" charset="0"/>
                <a:cs typeface="+mn-lt"/>
              </a:rPr>
              <a:t>39,9 millions de personnes vivent avec le VIH. </a:t>
            </a:r>
          </a:p>
          <a:p>
            <a:endParaRPr lang="fr-FR" sz="2000" dirty="0">
              <a:latin typeface="Verdana" panose="020B0604030504040204" pitchFamily="34" charset="0"/>
              <a:ea typeface="Verdana" panose="020B0604030504040204" pitchFamily="34" charset="0"/>
            </a:endParaRPr>
          </a:p>
          <a:p>
            <a:pPr marL="285750" indent="-285750">
              <a:buFont typeface="Arial"/>
              <a:buChar char="•"/>
            </a:pPr>
            <a:r>
              <a:rPr lang="fr-FR" sz="2000" dirty="0">
                <a:latin typeface="Verdana" panose="020B0604030504040204" pitchFamily="34" charset="0"/>
                <a:ea typeface="Verdana" panose="020B0604030504040204" pitchFamily="34" charset="0"/>
                <a:cs typeface="+mn-lt"/>
              </a:rPr>
              <a:t>77 % des personnes vivant avec le VIH ont accès au traitement. </a:t>
            </a:r>
          </a:p>
          <a:p>
            <a:endParaRPr lang="fr-FR" sz="2000" dirty="0">
              <a:latin typeface="Verdana" panose="020B0604030504040204" pitchFamily="34" charset="0"/>
              <a:ea typeface="Verdana" panose="020B0604030504040204" pitchFamily="34" charset="0"/>
            </a:endParaRPr>
          </a:p>
          <a:p>
            <a:pPr marL="285750" indent="-285750">
              <a:buFont typeface="Arial"/>
              <a:buChar char="•"/>
            </a:pPr>
            <a:r>
              <a:rPr lang="fr-FR" sz="2000" dirty="0">
                <a:latin typeface="Verdana" panose="020B0604030504040204" pitchFamily="34" charset="0"/>
                <a:ea typeface="Verdana" panose="020B0604030504040204" pitchFamily="34" charset="0"/>
                <a:cs typeface="+mn-lt"/>
              </a:rPr>
              <a:t>Depuis 2010, les nouvelles infections par le VIH ont diminué de 39 %, passant de 2,1 millions à 1,3 million. </a:t>
            </a:r>
          </a:p>
          <a:p>
            <a:endParaRPr lang="fr-FR" sz="2000" dirty="0">
              <a:latin typeface="Verdana" panose="020B0604030504040204" pitchFamily="34" charset="0"/>
              <a:ea typeface="Verdana" panose="020B0604030504040204" pitchFamily="34" charset="0"/>
            </a:endParaRPr>
          </a:p>
          <a:p>
            <a:pPr marL="285750" indent="-285750">
              <a:buFont typeface="Arial"/>
              <a:buChar char="•"/>
            </a:pPr>
            <a:r>
              <a:rPr lang="fr-FR" sz="2000" dirty="0">
                <a:latin typeface="Verdana" panose="020B0604030504040204" pitchFamily="34" charset="0"/>
                <a:ea typeface="Verdana" panose="020B0604030504040204" pitchFamily="34" charset="0"/>
                <a:cs typeface="+mn-lt"/>
              </a:rPr>
              <a:t>Au niveau mondial, 44 % des nouvelles infections par le VIH concernent des femmes et des jeunes filles (de tous âges).</a:t>
            </a:r>
          </a:p>
          <a:p>
            <a:pPr marL="285750" indent="-285750">
              <a:buFont typeface="Arial"/>
              <a:buChar char="•"/>
            </a:pPr>
            <a:endParaRPr lang="fr-FR" sz="2000" dirty="0">
              <a:latin typeface="Verdana" panose="020B0604030504040204" pitchFamily="34" charset="0"/>
              <a:ea typeface="Verdana" panose="020B0604030504040204" pitchFamily="34" charset="0"/>
            </a:endParaRPr>
          </a:p>
          <a:p>
            <a:r>
              <a:rPr lang="fr-FR" sz="2000" b="1" dirty="0">
                <a:solidFill>
                  <a:srgbClr val="0055A5"/>
                </a:solidFill>
                <a:latin typeface="Verdana" panose="020B0604030504040204" pitchFamily="34" charset="0"/>
                <a:ea typeface="Verdana" panose="020B0604030504040204" pitchFamily="34" charset="0"/>
              </a:rPr>
              <a:t>Il est possible de mettre fin à la pandémie de sida d'ici à 2030, mais seulement avec des ressources suffisantes et en protégeant les droits de l'homme. </a:t>
            </a:r>
          </a:p>
        </p:txBody>
      </p:sp>
    </p:spTree>
    <p:extLst>
      <p:ext uri="{BB962C8B-B14F-4D97-AF65-F5344CB8AC3E}">
        <p14:creationId xmlns:p14="http://schemas.microsoft.com/office/powerpoint/2010/main" val="40339434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687BD5D-45F3-DD8F-9E53-7289F8002EF8}"/>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Merci</a:t>
            </a:r>
          </a:p>
        </p:txBody>
      </p:sp>
    </p:spTree>
    <p:extLst>
      <p:ext uri="{BB962C8B-B14F-4D97-AF65-F5344CB8AC3E}">
        <p14:creationId xmlns:p14="http://schemas.microsoft.com/office/powerpoint/2010/main" val="2732996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4BAE5AA-8387-9F4E-F8E7-7D47DD874E48}"/>
              </a:ext>
            </a:extLst>
          </p:cNvPr>
          <p:cNvGraphicFramePr>
            <a:graphicFrameLocks noGrp="1"/>
          </p:cNvGraphicFramePr>
          <p:nvPr>
            <p:custDataLst>
              <p:tags r:id="rId1"/>
            </p:custDataLst>
            <p:extLst>
              <p:ext uri="{D42A27DB-BD31-4B8C-83A1-F6EECF244321}">
                <p14:modId xmlns:p14="http://schemas.microsoft.com/office/powerpoint/2010/main" val="1769992846"/>
              </p:ext>
            </p:extLst>
          </p:nvPr>
        </p:nvGraphicFramePr>
        <p:xfrm>
          <a:off x="1596000" y="1447800"/>
          <a:ext cx="8999999" cy="487680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370840">
                <a:tc>
                  <a:txBody>
                    <a:bodyPr/>
                    <a:lstStyle/>
                    <a:p>
                      <a:pPr algn="ctr"/>
                      <a:r>
                        <a:rPr lang="fr-FR" sz="2000" noProof="0" dirty="0">
                          <a:solidFill>
                            <a:srgbClr val="0055A5"/>
                          </a:solidFill>
                          <a:latin typeface="Verdana" panose="020B0604030504040204" pitchFamily="34" charset="0"/>
                          <a:ea typeface="Verdana" panose="020B0604030504040204" pitchFamily="34" charset="0"/>
                        </a:rPr>
                        <a:t>Objectifs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342900" indent="-342900" algn="l">
                        <a:buFont typeface="Arial" panose="020B0604020202020204" pitchFamily="34" charset="0"/>
                        <a:buChar char="•"/>
                      </a:pPr>
                      <a:r>
                        <a:rPr lang="fr-FR" sz="2000" noProof="0" dirty="0">
                          <a:latin typeface="Verdana" panose="020B0604030504040204" pitchFamily="34" charset="0"/>
                          <a:ea typeface="Verdana" panose="020B0604030504040204" pitchFamily="34" charset="0"/>
                        </a:rPr>
                        <a:t>Apporter au personnel de maintien de la paix de l’ONU les connaissances de base concernant le VIH afin qu'il puisse se protéger et protéger les autres d'une infection par le VIH</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r h="370840">
                <a:tc>
                  <a:txBody>
                    <a:bodyPr/>
                    <a:lstStyle/>
                    <a:p>
                      <a:pPr algn="l" rtl="0"/>
                      <a:endParaRPr lang="fr-FR" sz="2000" b="1" noProof="0"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89153130"/>
                  </a:ext>
                </a:extLst>
              </a:tr>
              <a:tr h="370840">
                <a:tc>
                  <a:txBody>
                    <a:bodyPr/>
                    <a:lstStyle/>
                    <a:p>
                      <a:pPr algn="ctr"/>
                      <a:r>
                        <a:rPr lang="fr-FR" sz="2000" b="1" noProof="0" dirty="0">
                          <a:solidFill>
                            <a:srgbClr val="0055A5"/>
                          </a:solidFill>
                          <a:latin typeface="Verdana" panose="020B0604030504040204" pitchFamily="34" charset="0"/>
                          <a:ea typeface="Verdana" panose="020B0604030504040204" pitchFamily="34" charset="0"/>
                        </a:rPr>
                        <a:t>Pertinence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64552446"/>
                  </a:ext>
                </a:extLst>
              </a:tr>
              <a:tr h="370840">
                <a:tc>
                  <a:txBody>
                    <a:bodyPr/>
                    <a:lstStyle/>
                    <a:p>
                      <a:pPr marL="342900" indent="-342900">
                        <a:spcBef>
                          <a:spcPts val="300"/>
                        </a:spcBef>
                        <a:spcAft>
                          <a:spcPts val="300"/>
                        </a:spcAft>
                        <a:buFont typeface="Arial" panose="020B0604020202020204" pitchFamily="34" charset="0"/>
                        <a:buChar char="•"/>
                      </a:pPr>
                      <a:r>
                        <a:rPr lang="fr-FR" sz="2000" noProof="0" dirty="0">
                          <a:latin typeface="Verdana" panose="020B0604030504040204" pitchFamily="34" charset="0"/>
                          <a:ea typeface="Verdana" panose="020B0604030504040204" pitchFamily="34" charset="0"/>
                        </a:rPr>
                        <a:t>En tant que membre du personnel de maintien de la paix, vous vivez et travaillez dans des environnements à haut risque. Les environnements de maintien de la paix peuvent présenter un risque accru en matière de transmission du VIH. </a:t>
                      </a:r>
                    </a:p>
                    <a:p>
                      <a:pPr marL="342900" indent="-342900">
                        <a:spcBef>
                          <a:spcPts val="300"/>
                        </a:spcBef>
                        <a:spcAft>
                          <a:spcPts val="300"/>
                        </a:spcAft>
                        <a:buFont typeface="Arial" panose="020B0604020202020204" pitchFamily="34" charset="0"/>
                        <a:buChar char="•"/>
                      </a:pPr>
                      <a:r>
                        <a:rPr lang="fr-FR" sz="2000" b="0" i="0" u="none" strike="noStrike" noProof="0" dirty="0">
                          <a:solidFill>
                            <a:srgbClr val="000000"/>
                          </a:solidFill>
                          <a:latin typeface="Verdana" panose="020B0604030504040204" pitchFamily="34" charset="0"/>
                          <a:ea typeface="Verdana" panose="020B0604030504040204" pitchFamily="34" charset="0"/>
                        </a:rPr>
                        <a:t>La crédibilité et le succès de la mission sont menacés si le personnel de l’ONU transmet le VIH. </a:t>
                      </a:r>
                      <a:r>
                        <a:rPr lang="fr-FR" sz="2000" noProof="0" dirty="0">
                          <a:latin typeface="Verdana" panose="020B0604030504040204" pitchFamily="34" charset="0"/>
                          <a:ea typeface="Verdana" panose="020B0604030504040204" pitchFamily="34" charset="0"/>
                        </a:rPr>
                        <a:t>La formation au VIH est importante pour tous.</a:t>
                      </a:r>
                    </a:p>
                    <a:p>
                      <a:pPr marL="342900" lvl="0" indent="-342900" algn="l" rtl="0">
                        <a:spcBef>
                          <a:spcPts val="300"/>
                        </a:spcBef>
                        <a:spcAft>
                          <a:spcPts val="300"/>
                        </a:spcAft>
                        <a:buFont typeface="Arial" panose="020B0604020202020204" pitchFamily="34" charset="0"/>
                        <a:buChar char="•"/>
                      </a:pPr>
                      <a:endParaRPr lang="fr-FR" sz="2000" b="0" i="0" u="none" strike="noStrike" noProof="0" dirty="0">
                        <a:solidFill>
                          <a:srgbClr val="000000"/>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77749241"/>
                  </a:ext>
                </a:extLst>
              </a:tr>
            </a:tbl>
          </a:graphicData>
        </a:graphic>
      </p:graphicFrame>
    </p:spTree>
    <p:extLst>
      <p:ext uri="{BB962C8B-B14F-4D97-AF65-F5344CB8AC3E}">
        <p14:creationId xmlns:p14="http://schemas.microsoft.com/office/powerpoint/2010/main" val="1540209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4BAE5AA-8387-9F4E-F8E7-7D47DD874E48}"/>
              </a:ext>
            </a:extLst>
          </p:cNvPr>
          <p:cNvGraphicFramePr>
            <a:graphicFrameLocks noGrp="1"/>
          </p:cNvGraphicFramePr>
          <p:nvPr>
            <p:custDataLst>
              <p:tags r:id="rId1"/>
            </p:custDataLst>
            <p:extLst>
              <p:ext uri="{D42A27DB-BD31-4B8C-83A1-F6EECF244321}">
                <p14:modId xmlns:p14="http://schemas.microsoft.com/office/powerpoint/2010/main" val="356488149"/>
              </p:ext>
            </p:extLst>
          </p:nvPr>
        </p:nvGraphicFramePr>
        <p:xfrm>
          <a:off x="1596000" y="1589280"/>
          <a:ext cx="8999999" cy="428904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540000">
                <a:tc>
                  <a:txBody>
                    <a:bodyPr/>
                    <a:lstStyle/>
                    <a:p>
                      <a:pPr algn="ctr">
                        <a:spcBef>
                          <a:spcPts val="1200"/>
                        </a:spcBef>
                        <a:spcAft>
                          <a:spcPts val="1200"/>
                        </a:spcAft>
                      </a:pPr>
                      <a:r>
                        <a:rPr lang="fr-FR" sz="2000" dirty="0">
                          <a:solidFill>
                            <a:srgbClr val="0055A5"/>
                          </a:solidFill>
                          <a:latin typeface="Verdana" panose="020B0604030504040204" pitchFamily="34" charset="0"/>
                          <a:ea typeface="Verdana" panose="020B0604030504040204" pitchFamily="34" charset="0"/>
                        </a:rPr>
                        <a:t>Résultats de l'apprentissage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457200" lvl="0" indent="-457200" algn="l">
                        <a:lnSpc>
                          <a:spcPct val="100000"/>
                        </a:lnSpc>
                        <a:spcBef>
                          <a:spcPts val="1200"/>
                        </a:spcBef>
                        <a:spcAft>
                          <a:spcPts val="1200"/>
                        </a:spcAft>
                        <a:buAutoNum type="arabicPeriod"/>
                      </a:pPr>
                      <a:r>
                        <a:rPr lang="fr-FR" sz="2000" b="0" i="0" u="none" strike="noStrike" noProof="0" dirty="0">
                          <a:latin typeface="Verdana"/>
                        </a:rPr>
                        <a:t>Expliquer ce que sont le VIH et le sida et comment se transmet le VIH.</a:t>
                      </a:r>
                    </a:p>
                    <a:p>
                      <a:pPr marL="457200" lvl="0" indent="-457200" algn="l">
                        <a:lnSpc>
                          <a:spcPct val="100000"/>
                        </a:lnSpc>
                        <a:spcBef>
                          <a:spcPts val="1200"/>
                        </a:spcBef>
                        <a:spcAft>
                          <a:spcPts val="1200"/>
                        </a:spcAft>
                        <a:buAutoNum type="arabicPeriod"/>
                      </a:pPr>
                      <a:r>
                        <a:rPr lang="fr-FR" sz="2000" b="0" i="0" u="none" strike="noStrike" noProof="0" dirty="0">
                          <a:latin typeface="Verdana"/>
                        </a:rPr>
                        <a:t>Expliquer comment prévenir la transmission du VIH et appliquer des mesures de protection préventive, notamment l'utilisation de préservatifs et des pratiques sexuelles sûres. </a:t>
                      </a:r>
                    </a:p>
                    <a:p>
                      <a:pPr marL="457200" lvl="0" indent="-457200" algn="l">
                        <a:lnSpc>
                          <a:spcPct val="100000"/>
                        </a:lnSpc>
                        <a:spcBef>
                          <a:spcPts val="1200"/>
                        </a:spcBef>
                        <a:spcAft>
                          <a:spcPts val="1200"/>
                        </a:spcAft>
                        <a:buAutoNum type="arabicPeriod"/>
                      </a:pPr>
                      <a:r>
                        <a:rPr lang="fr-FR" sz="2000" b="0" i="0" u="none" strike="noStrike" noProof="0" dirty="0">
                          <a:latin typeface="Verdana"/>
                        </a:rPr>
                        <a:t>Détailler les mesures à prendre en cas d'exposition au VIH.</a:t>
                      </a:r>
                    </a:p>
                    <a:p>
                      <a:pPr marL="457200" lvl="0" indent="-457200" algn="l">
                        <a:lnSpc>
                          <a:spcPct val="100000"/>
                        </a:lnSpc>
                        <a:spcBef>
                          <a:spcPts val="1200"/>
                        </a:spcBef>
                        <a:spcAft>
                          <a:spcPts val="1200"/>
                        </a:spcAft>
                        <a:buAutoNum type="arabicPeriod"/>
                      </a:pPr>
                      <a:r>
                        <a:rPr lang="fr-FR" sz="2000" b="0" i="0" u="none" strike="noStrike" noProof="0" dirty="0">
                          <a:latin typeface="Verdana"/>
                        </a:rPr>
                        <a:t>Décrire les kits de prophylaxie post-exposition (PrPE), leur importance et l'endroit où ils peuvent être trouvés lors d'une mission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bl>
          </a:graphicData>
        </a:graphic>
      </p:graphicFrame>
    </p:spTree>
    <p:extLst>
      <p:ext uri="{BB962C8B-B14F-4D97-AF65-F5344CB8AC3E}">
        <p14:creationId xmlns:p14="http://schemas.microsoft.com/office/powerpoint/2010/main" val="1618674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E3CAE82D-AAD2-92B8-450D-D67E7D3A0E98}"/>
              </a:ext>
            </a:extLst>
          </p:cNvPr>
          <p:cNvGraphicFramePr>
            <a:graphicFrameLocks noGrp="1"/>
          </p:cNvGraphicFramePr>
          <p:nvPr>
            <p:custDataLst>
              <p:tags r:id="rId1"/>
            </p:custDataLst>
            <p:extLst>
              <p:ext uri="{D42A27DB-BD31-4B8C-83A1-F6EECF244321}">
                <p14:modId xmlns:p14="http://schemas.microsoft.com/office/powerpoint/2010/main" val="2723290628"/>
              </p:ext>
            </p:extLst>
          </p:nvPr>
        </p:nvGraphicFramePr>
        <p:xfrm>
          <a:off x="1528762" y="1881000"/>
          <a:ext cx="9134475" cy="3096000"/>
        </p:xfrm>
        <a:graphic>
          <a:graphicData uri="http://schemas.openxmlformats.org/drawingml/2006/table">
            <a:tbl>
              <a:tblPr bandRow="1">
                <a:tableStyleId>{5C22544A-7EE6-4342-B048-85BDC9FD1C3A}</a:tableStyleId>
              </a:tblPr>
              <a:tblGrid>
                <a:gridCol w="2686399">
                  <a:extLst>
                    <a:ext uri="{9D8B030D-6E8A-4147-A177-3AD203B41FA5}">
                      <a16:colId xmlns:a16="http://schemas.microsoft.com/office/drawing/2014/main" val="2647978609"/>
                    </a:ext>
                  </a:extLst>
                </a:gridCol>
                <a:gridCol w="6448076">
                  <a:extLst>
                    <a:ext uri="{9D8B030D-6E8A-4147-A177-3AD203B41FA5}">
                      <a16:colId xmlns:a16="http://schemas.microsoft.com/office/drawing/2014/main" val="3315598889"/>
                    </a:ext>
                  </a:extLst>
                </a:gridCol>
              </a:tblGrid>
              <a:tr h="900000">
                <a:tc gridSpan="2">
                  <a:txBody>
                    <a:bodyPr/>
                    <a:lstStyle/>
                    <a:p>
                      <a:pPr lvl="0" algn="l">
                        <a:lnSpc>
                          <a:spcPts val="2400"/>
                        </a:lnSpc>
                        <a:buNone/>
                      </a:pPr>
                      <a:r>
                        <a:rPr lang="fr-FR" sz="2000" b="1" i="0" u="none" strike="noStrike" baseline="0" noProof="0" dirty="0">
                          <a:solidFill>
                            <a:srgbClr val="0556A6"/>
                          </a:solidFill>
                          <a:effectLst/>
                          <a:latin typeface="Verdana"/>
                        </a:rPr>
                        <a:t>Activité d’apprentissage obligatoire 3.10.1 : Connaître le VIH et le sida</a:t>
                      </a:r>
                    </a:p>
                  </a:txBody>
                  <a:tcPr marL="68580" marR="685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0630" cap="flat" cmpd="sng" algn="ctr">
                      <a:solidFill>
                        <a:srgbClr val="80808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510914789"/>
                  </a:ext>
                </a:extLst>
              </a:tr>
              <a:tr h="1296000">
                <a:tc>
                  <a:txBody>
                    <a:bodyPr/>
                    <a:lstStyle/>
                    <a:p>
                      <a:pPr algn="r" fontAlgn="base">
                        <a:lnSpc>
                          <a:spcPts val="2400"/>
                        </a:lnSpc>
                      </a:pPr>
                      <a:r>
                        <a:rPr lang="fr-FR" sz="2000" b="1" i="0" dirty="0">
                          <a:solidFill>
                            <a:srgbClr val="0556A6"/>
                          </a:solidFill>
                          <a:effectLst/>
                          <a:latin typeface="Verdana"/>
                        </a:rPr>
                        <a:t>Objet :</a:t>
                      </a:r>
                    </a:p>
                  </a:txBody>
                  <a:tcPr marL="68580" marR="685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0630" cap="flat" cmpd="sng" algn="ctr">
                      <a:solidFill>
                        <a:srgbClr val="808080"/>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lvl="0" algn="l">
                        <a:lnSpc>
                          <a:spcPts val="2400"/>
                        </a:lnSpc>
                        <a:buNone/>
                      </a:pPr>
                      <a:r>
                        <a:rPr lang="fr-FR" sz="2000" b="0" i="0" u="none" strike="noStrike" baseline="0" noProof="0" dirty="0">
                          <a:solidFill>
                            <a:srgbClr val="000000"/>
                          </a:solidFill>
                          <a:effectLst/>
                          <a:latin typeface="Verdana"/>
                        </a:rPr>
                        <a:t>Mobiliser et renforcer les connaissances des participants sur le VIH et le sida, et corriger les idées reçues ou les opinions erronées.</a:t>
                      </a:r>
                    </a:p>
                  </a:txBody>
                  <a:tcPr marL="68580" marR="685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0630" cap="flat" cmpd="sng" algn="ctr">
                      <a:solidFill>
                        <a:srgbClr val="808080"/>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660319170"/>
                  </a:ext>
                </a:extLst>
              </a:tr>
              <a:tr h="900000">
                <a:tc>
                  <a:txBody>
                    <a:bodyPr/>
                    <a:lstStyle/>
                    <a:p>
                      <a:pPr algn="r" fontAlgn="base">
                        <a:lnSpc>
                          <a:spcPts val="2400"/>
                        </a:lnSpc>
                      </a:pPr>
                      <a:r>
                        <a:rPr lang="fr-FR" sz="2000" b="1" i="0" dirty="0">
                          <a:solidFill>
                            <a:srgbClr val="0556A6"/>
                          </a:solidFill>
                          <a:effectLst/>
                          <a:latin typeface="Verdana"/>
                        </a:rPr>
                        <a:t>Temps imparti :</a:t>
                      </a:r>
                    </a:p>
                  </a:txBody>
                  <a:tcPr marL="68580" marR="685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fontAlgn="base">
                        <a:lnSpc>
                          <a:spcPts val="2400"/>
                        </a:lnSpc>
                      </a:pPr>
                      <a:r>
                        <a:rPr lang="fr-FR" sz="2000" b="0" i="0" dirty="0">
                          <a:solidFill>
                            <a:srgbClr val="000000"/>
                          </a:solidFill>
                          <a:effectLst/>
                          <a:latin typeface="Verdana"/>
                        </a:rPr>
                        <a:t>20 minutes</a:t>
                      </a:r>
                    </a:p>
                  </a:txBody>
                  <a:tcPr marL="68580" marR="685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974072573"/>
                  </a:ext>
                </a:extLst>
              </a:tr>
            </a:tbl>
          </a:graphicData>
        </a:graphic>
      </p:graphicFrame>
    </p:spTree>
    <p:extLst>
      <p:ext uri="{BB962C8B-B14F-4D97-AF65-F5344CB8AC3E}">
        <p14:creationId xmlns:p14="http://schemas.microsoft.com/office/powerpoint/2010/main" val="172835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4107457-CC67-331C-E96C-6A1FA702459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6ECAC14-BCA4-29BC-5B2C-DDE64185AA2E}"/>
              </a:ext>
            </a:extLst>
          </p:cNvPr>
          <p:cNvSpPr txBox="1"/>
          <p:nvPr>
            <p:custDataLst>
              <p:tags r:id="rId1"/>
            </p:custDataLst>
          </p:nvPr>
        </p:nvSpPr>
        <p:spPr>
          <a:xfrm>
            <a:off x="1245108" y="735146"/>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Qu'est-ce que le VIH ?</a:t>
            </a:r>
          </a:p>
        </p:txBody>
      </p:sp>
      <p:sp>
        <p:nvSpPr>
          <p:cNvPr id="3" name="TextBox 2">
            <a:extLst>
              <a:ext uri="{FF2B5EF4-FFF2-40B4-BE49-F238E27FC236}">
                <a16:creationId xmlns:a16="http://schemas.microsoft.com/office/drawing/2014/main" id="{846E56D8-70BF-3563-F289-9CB31C5A4C1B}"/>
              </a:ext>
            </a:extLst>
          </p:cNvPr>
          <p:cNvSpPr txBox="1"/>
          <p:nvPr>
            <p:custDataLst>
              <p:tags r:id="rId2"/>
            </p:custDataLst>
          </p:nvPr>
        </p:nvSpPr>
        <p:spPr>
          <a:xfrm>
            <a:off x="1598645" y="1438354"/>
            <a:ext cx="9000000" cy="35702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spcBef>
                <a:spcPts val="600"/>
              </a:spcBef>
              <a:spcAft>
                <a:spcPts val="600"/>
              </a:spcAft>
            </a:pPr>
            <a:r>
              <a:rPr kumimoji="0" lang="en-US" sz="3200" b="1" i="0" u="none" strike="noStrike" kern="1200" cap="none" spc="0" normalizeH="0" baseline="0" noProof="0" dirty="0">
                <a:ln>
                  <a:noFill/>
                </a:ln>
                <a:solidFill>
                  <a:srgbClr val="0055A5"/>
                </a:solidFill>
                <a:effectLst/>
                <a:uLnTx/>
                <a:uFillTx/>
                <a:latin typeface="Verdana"/>
                <a:ea typeface="Verdana"/>
                <a:cs typeface="+mn-cs"/>
              </a:rPr>
              <a:t>V</a:t>
            </a:r>
            <a:r>
              <a:rPr lang="fr-FR" b="1" dirty="0">
                <a:latin typeface="Verdana"/>
                <a:ea typeface="Verdana"/>
              </a:rPr>
              <a:t> = Virus</a:t>
            </a:r>
          </a:p>
          <a:p>
            <a:pPr marL="361950" algn="l">
              <a:spcBef>
                <a:spcPts val="600"/>
              </a:spcBef>
              <a:spcAft>
                <a:spcPts val="600"/>
              </a:spcAft>
            </a:pPr>
            <a:r>
              <a:rPr kumimoji="0" lang="en-US" sz="3200" b="1" i="0" u="none" strike="noStrike" kern="1200" cap="none" spc="0" normalizeH="0" baseline="0" noProof="0" dirty="0">
                <a:ln>
                  <a:noFill/>
                </a:ln>
                <a:solidFill>
                  <a:srgbClr val="0055A5"/>
                </a:solidFill>
                <a:effectLst/>
                <a:uLnTx/>
                <a:uFillTx/>
                <a:latin typeface="Verdana"/>
                <a:ea typeface="Verdana"/>
                <a:cs typeface="+mn-cs"/>
              </a:rPr>
              <a:t>I</a:t>
            </a:r>
            <a:r>
              <a:rPr lang="fr-FR" b="1" dirty="0">
                <a:latin typeface="Verdana"/>
                <a:ea typeface="Verdana"/>
              </a:rPr>
              <a:t> = Immunodéficience</a:t>
            </a:r>
          </a:p>
          <a:p>
            <a:pPr marL="715963" algn="l">
              <a:spcBef>
                <a:spcPts val="600"/>
              </a:spcBef>
              <a:spcAft>
                <a:spcPts val="600"/>
              </a:spcAft>
            </a:pPr>
            <a:r>
              <a:rPr kumimoji="0" lang="en-US" sz="3200" b="1" i="0" u="none" strike="noStrike" kern="1200" cap="none" spc="0" normalizeH="0" baseline="0" noProof="0" dirty="0">
                <a:ln>
                  <a:noFill/>
                </a:ln>
                <a:solidFill>
                  <a:srgbClr val="0055A5"/>
                </a:solidFill>
                <a:effectLst/>
                <a:uLnTx/>
                <a:uFillTx/>
                <a:latin typeface="Verdana"/>
                <a:ea typeface="Verdana"/>
                <a:cs typeface="+mn-cs"/>
              </a:rPr>
              <a:t>H</a:t>
            </a:r>
            <a:r>
              <a:rPr lang="fr-FR" b="1" dirty="0">
                <a:latin typeface="Verdana"/>
                <a:ea typeface="Verdana"/>
              </a:rPr>
              <a:t> = Humaine</a:t>
            </a:r>
          </a:p>
          <a:p>
            <a:pPr algn="l">
              <a:spcBef>
                <a:spcPts val="600"/>
              </a:spcBef>
              <a:spcAft>
                <a:spcPts val="600"/>
              </a:spcAft>
            </a:pPr>
            <a:endParaRPr lang="fr-FR" sz="2000" b="1" dirty="0">
              <a:latin typeface="Verdana"/>
              <a:ea typeface="Verdana"/>
            </a:endParaRPr>
          </a:p>
          <a:p>
            <a:pPr algn="l">
              <a:spcBef>
                <a:spcPts val="600"/>
              </a:spcBef>
              <a:spcAft>
                <a:spcPts val="600"/>
              </a:spcAft>
            </a:pPr>
            <a:r>
              <a:rPr lang="fr-FR" sz="2000" b="1" dirty="0">
                <a:latin typeface="Verdana"/>
                <a:ea typeface="Verdana"/>
              </a:rPr>
              <a:t>Virus de l'Immunodéficience Humaine (VIH)</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C’est un virus qui entraîne l'affaiblissement du système de défense humain contre les maladies</a:t>
            </a:r>
          </a:p>
        </p:txBody>
      </p:sp>
    </p:spTree>
    <p:extLst>
      <p:ext uri="{BB962C8B-B14F-4D97-AF65-F5344CB8AC3E}">
        <p14:creationId xmlns:p14="http://schemas.microsoft.com/office/powerpoint/2010/main" val="3613842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0EFE20F-8EF1-EE8B-7FFB-A20597FF983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29C457D-274A-4F0E-7E35-2846D8588E82}"/>
              </a:ext>
            </a:extLst>
          </p:cNvPr>
          <p:cNvSpPr txBox="1"/>
          <p:nvPr>
            <p:custDataLst>
              <p:tags r:id="rId1"/>
            </p:custDataLst>
          </p:nvPr>
        </p:nvSpPr>
        <p:spPr>
          <a:xfrm>
            <a:off x="1245108" y="735146"/>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Qu'est-ce que le sida ?</a:t>
            </a:r>
          </a:p>
        </p:txBody>
      </p:sp>
      <p:sp>
        <p:nvSpPr>
          <p:cNvPr id="3" name="TextBox 2">
            <a:extLst>
              <a:ext uri="{FF2B5EF4-FFF2-40B4-BE49-F238E27FC236}">
                <a16:creationId xmlns:a16="http://schemas.microsoft.com/office/drawing/2014/main" id="{EF581A21-3986-D6F3-114C-0BFB16BBA3C2}"/>
              </a:ext>
            </a:extLst>
          </p:cNvPr>
          <p:cNvSpPr txBox="1"/>
          <p:nvPr>
            <p:custDataLst>
              <p:tags r:id="rId2"/>
            </p:custDataLst>
          </p:nvPr>
        </p:nvSpPr>
        <p:spPr>
          <a:xfrm>
            <a:off x="1596000" y="1443841"/>
            <a:ext cx="9000000" cy="45858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spcBef>
                <a:spcPts val="600"/>
              </a:spcBef>
              <a:spcAft>
                <a:spcPts val="600"/>
              </a:spcAft>
            </a:pPr>
            <a:r>
              <a:rPr lang="fr-FR" sz="3200" b="1" dirty="0">
                <a:solidFill>
                  <a:srgbClr val="0055A5"/>
                </a:solidFill>
                <a:latin typeface="Verdana"/>
                <a:ea typeface="Verdana"/>
              </a:rPr>
              <a:t>S</a:t>
            </a:r>
            <a:r>
              <a:rPr lang="fr-FR" b="1" dirty="0">
                <a:latin typeface="Verdana"/>
                <a:ea typeface="Verdana"/>
              </a:rPr>
              <a:t> = Syndrome</a:t>
            </a:r>
            <a:r>
              <a:rPr lang="fr-FR" sz="2000" b="1" dirty="0">
                <a:latin typeface="Verdana"/>
                <a:ea typeface="Verdana"/>
              </a:rPr>
              <a:t> </a:t>
            </a:r>
          </a:p>
          <a:p>
            <a:pPr marL="361950" algn="l">
              <a:spcBef>
                <a:spcPts val="600"/>
              </a:spcBef>
              <a:spcAft>
                <a:spcPts val="600"/>
              </a:spcAft>
            </a:pPr>
            <a:r>
              <a:rPr lang="fr-FR" sz="3200" b="1" dirty="0">
                <a:solidFill>
                  <a:srgbClr val="0055A5"/>
                </a:solidFill>
                <a:latin typeface="Verdana"/>
                <a:ea typeface="Verdana"/>
              </a:rPr>
              <a:t>I</a:t>
            </a:r>
            <a:r>
              <a:rPr lang="fr-FR" b="1" dirty="0">
                <a:latin typeface="Verdana"/>
                <a:ea typeface="Verdana"/>
              </a:rPr>
              <a:t> = Immuno</a:t>
            </a:r>
          </a:p>
          <a:p>
            <a:pPr marL="715963" algn="l">
              <a:spcBef>
                <a:spcPts val="600"/>
              </a:spcBef>
              <a:spcAft>
                <a:spcPts val="600"/>
              </a:spcAft>
            </a:pPr>
            <a:r>
              <a:rPr lang="fr-FR" sz="3200" b="1" dirty="0">
                <a:solidFill>
                  <a:srgbClr val="0055A5"/>
                </a:solidFill>
                <a:latin typeface="Verdana"/>
                <a:ea typeface="Verdana"/>
              </a:rPr>
              <a:t>D</a:t>
            </a:r>
            <a:r>
              <a:rPr lang="fr-FR" b="1" dirty="0">
                <a:latin typeface="Verdana"/>
                <a:ea typeface="Verdana"/>
              </a:rPr>
              <a:t> = Déficience</a:t>
            </a:r>
            <a:r>
              <a:rPr lang="fr-FR" sz="2000" b="1" dirty="0">
                <a:latin typeface="Verdana"/>
                <a:ea typeface="Verdana"/>
              </a:rPr>
              <a:t> </a:t>
            </a:r>
          </a:p>
          <a:p>
            <a:pPr marL="1077913">
              <a:spcBef>
                <a:spcPts val="600"/>
              </a:spcBef>
              <a:spcAft>
                <a:spcPts val="600"/>
              </a:spcAft>
            </a:pPr>
            <a:r>
              <a:rPr lang="fr-FR" sz="3200" b="1" dirty="0">
                <a:solidFill>
                  <a:srgbClr val="0055A5"/>
                </a:solidFill>
                <a:latin typeface="Verdana"/>
                <a:ea typeface="Verdana"/>
              </a:rPr>
              <a:t>A</a:t>
            </a:r>
            <a:r>
              <a:rPr lang="fr-FR" b="1" dirty="0">
                <a:latin typeface="Verdana"/>
                <a:ea typeface="Verdana"/>
              </a:rPr>
              <a:t> = Acquise</a:t>
            </a:r>
          </a:p>
          <a:p>
            <a:pPr>
              <a:spcBef>
                <a:spcPts val="600"/>
              </a:spcBef>
              <a:spcAft>
                <a:spcPts val="600"/>
              </a:spcAft>
            </a:pPr>
            <a:endParaRPr lang="fr-FR" sz="2000" i="1" dirty="0">
              <a:latin typeface="Verdana"/>
              <a:ea typeface="Verdana"/>
            </a:endParaRPr>
          </a:p>
          <a:p>
            <a:pPr algn="l">
              <a:spcBef>
                <a:spcPts val="600"/>
              </a:spcBef>
              <a:spcAft>
                <a:spcPts val="600"/>
              </a:spcAft>
            </a:pPr>
            <a:r>
              <a:rPr lang="fr-FR" sz="2000" b="1" dirty="0">
                <a:latin typeface="Verdana"/>
                <a:ea typeface="Verdana"/>
              </a:rPr>
              <a:t>Syndrome d'Immunodéficience Acquise (SIDA)</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Il s’agit du stade final de l'infection par le VIH, qui survient lorsque le virus de l'immunodéficience humaine (VIH) endommage gravement le système immunitaire de l'organisme</a:t>
            </a:r>
          </a:p>
        </p:txBody>
      </p:sp>
    </p:spTree>
    <p:extLst>
      <p:ext uri="{BB962C8B-B14F-4D97-AF65-F5344CB8AC3E}">
        <p14:creationId xmlns:p14="http://schemas.microsoft.com/office/powerpoint/2010/main" val="3973260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0EFE20F-8EF1-EE8B-7FFB-A20597FF983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29C457D-274A-4F0E-7E35-2846D8588E82}"/>
              </a:ext>
            </a:extLst>
          </p:cNvPr>
          <p:cNvSpPr txBox="1"/>
          <p:nvPr>
            <p:custDataLst>
              <p:tags r:id="rId1"/>
            </p:custDataLst>
          </p:nvPr>
        </p:nvSpPr>
        <p:spPr>
          <a:xfrm>
            <a:off x="1245108" y="735146"/>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Politique des Nations Unies en matière de VIH/sida </a:t>
            </a:r>
          </a:p>
        </p:txBody>
      </p:sp>
      <p:sp>
        <p:nvSpPr>
          <p:cNvPr id="3" name="TextBox 2">
            <a:extLst>
              <a:ext uri="{FF2B5EF4-FFF2-40B4-BE49-F238E27FC236}">
                <a16:creationId xmlns:a16="http://schemas.microsoft.com/office/drawing/2014/main" id="{EF581A21-3986-D6F3-114C-0BFB16BBA3C2}"/>
              </a:ext>
            </a:extLst>
          </p:cNvPr>
          <p:cNvSpPr txBox="1"/>
          <p:nvPr>
            <p:custDataLst>
              <p:tags r:id="rId2"/>
            </p:custDataLst>
          </p:nvPr>
        </p:nvSpPr>
        <p:spPr>
          <a:xfrm>
            <a:off x="1598645" y="1438354"/>
            <a:ext cx="9000000" cy="40934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l">
              <a:spcBef>
                <a:spcPts val="600"/>
              </a:spcBef>
              <a:spcAft>
                <a:spcPts val="600"/>
              </a:spcAft>
              <a:buFont typeface="Arial" panose="020B0604020202020204" pitchFamily="34" charset="0"/>
              <a:buChar char="•"/>
            </a:pPr>
            <a:r>
              <a:rPr lang="fr-FR" sz="2000" dirty="0">
                <a:latin typeface="Verdana"/>
                <a:ea typeface="Verdana"/>
              </a:rPr>
              <a:t>Les candidats au recrutement ne feront pas l'objet d'un dépistage du VIH avant d'être embauchés</a:t>
            </a:r>
          </a:p>
          <a:p>
            <a:pPr marL="285750" indent="-285750">
              <a:spcBef>
                <a:spcPts val="600"/>
              </a:spcBef>
              <a:spcAft>
                <a:spcPts val="600"/>
              </a:spcAft>
              <a:buFont typeface="Arial" panose="020B0604020202020204" pitchFamily="34" charset="0"/>
              <a:buChar char="•"/>
            </a:pPr>
            <a:r>
              <a:rPr lang="fr-FR" sz="2000" dirty="0">
                <a:latin typeface="Verdana"/>
                <a:ea typeface="Verdana"/>
              </a:rPr>
              <a:t>Le personnel recruté individuellement ne sera pas tenu de subir un test de dépistage du VIH</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Les membres du personnel des Nations Unies et leurs familles auront accès à des services de conseil et de dépistage volontaires et confidentiels</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Tout sera mis en œuvre pour que les personnes touchées par le VIH/sida ne soient pas victimes de stigmatisation ou de discrimination</a:t>
            </a:r>
          </a:p>
          <a:p>
            <a:pPr marL="285750" indent="-285750" algn="l">
              <a:spcBef>
                <a:spcPts val="600"/>
              </a:spcBef>
              <a:spcAft>
                <a:spcPts val="600"/>
              </a:spcAft>
              <a:buFont typeface="Arial" panose="020B0604020202020204" pitchFamily="34" charset="0"/>
              <a:buChar char="•"/>
            </a:pPr>
            <a:endParaRPr lang="en-US" sz="2000" dirty="0">
              <a:latin typeface="Verdana"/>
              <a:ea typeface="Verdana"/>
            </a:endParaRPr>
          </a:p>
        </p:txBody>
      </p:sp>
    </p:spTree>
    <p:extLst>
      <p:ext uri="{BB962C8B-B14F-4D97-AF65-F5344CB8AC3E}">
        <p14:creationId xmlns:p14="http://schemas.microsoft.com/office/powerpoint/2010/main" val="261990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452D19F-31EB-ED56-B23B-0EC51827BD6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3AE2F65-4197-D2EB-9470-B93290F422B0}"/>
              </a:ext>
            </a:extLst>
          </p:cNvPr>
          <p:cNvSpPr txBox="1"/>
          <p:nvPr>
            <p:custDataLst>
              <p:tags r:id="rId1"/>
            </p:custDataLst>
          </p:nvPr>
        </p:nvSpPr>
        <p:spPr>
          <a:xfrm>
            <a:off x="964692" y="725910"/>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Comment le VIH se transmet-il ?</a:t>
            </a:r>
          </a:p>
        </p:txBody>
      </p:sp>
      <p:sp>
        <p:nvSpPr>
          <p:cNvPr id="3" name="TextBox 2">
            <a:extLst>
              <a:ext uri="{FF2B5EF4-FFF2-40B4-BE49-F238E27FC236}">
                <a16:creationId xmlns:a16="http://schemas.microsoft.com/office/drawing/2014/main" id="{ABADCBDA-0E67-B663-9AEB-7A208FCFA378}"/>
              </a:ext>
            </a:extLst>
          </p:cNvPr>
          <p:cNvSpPr txBox="1"/>
          <p:nvPr>
            <p:custDataLst>
              <p:tags r:id="rId2"/>
            </p:custDataLst>
          </p:nvPr>
        </p:nvSpPr>
        <p:spPr>
          <a:xfrm>
            <a:off x="1598645" y="1438354"/>
            <a:ext cx="900000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l">
              <a:spcBef>
                <a:spcPts val="600"/>
              </a:spcBef>
              <a:spcAft>
                <a:spcPts val="600"/>
              </a:spcAft>
              <a:buFont typeface="Arial" panose="020B0604020202020204" pitchFamily="34" charset="0"/>
              <a:buChar char="•"/>
            </a:pPr>
            <a:r>
              <a:rPr lang="fr-FR" sz="2000" dirty="0">
                <a:latin typeface="Verdana"/>
                <a:ea typeface="Verdana"/>
              </a:rPr>
              <a:t>Contact sexuel avec le sperme ou les sécrétions vaginales d'une personne infectée </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Contact avec du sang contaminé par le VIH</a:t>
            </a:r>
          </a:p>
          <a:p>
            <a:pPr marL="285750" indent="-285750" algn="l">
              <a:spcBef>
                <a:spcPts val="600"/>
              </a:spcBef>
              <a:spcAft>
                <a:spcPts val="600"/>
              </a:spcAft>
              <a:buFont typeface="Arial" panose="020B0604020202020204" pitchFamily="34" charset="0"/>
              <a:buChar char="•"/>
            </a:pPr>
            <a:r>
              <a:rPr lang="fr-FR" sz="2000" dirty="0">
                <a:latin typeface="Verdana"/>
                <a:ea typeface="Verdana"/>
              </a:rPr>
              <a:t>Transmission d'une mère porteuse du VIH à son enfant</a:t>
            </a:r>
          </a:p>
        </p:txBody>
      </p:sp>
    </p:spTree>
    <p:extLst>
      <p:ext uri="{BB962C8B-B14F-4D97-AF65-F5344CB8AC3E}">
        <p14:creationId xmlns:p14="http://schemas.microsoft.com/office/powerpoint/2010/main" val="3323515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47FA508-5357-F085-A4E4-FEAB574F245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0CE5D90-118C-0BB4-6879-0AB4534BA440}"/>
              </a:ext>
            </a:extLst>
          </p:cNvPr>
          <p:cNvSpPr txBox="1"/>
          <p:nvPr>
            <p:custDataLst>
              <p:tags r:id="rId1"/>
            </p:custDataLst>
          </p:nvPr>
        </p:nvSpPr>
        <p:spPr>
          <a:xfrm>
            <a:off x="1245108" y="744382"/>
            <a:ext cx="9701783"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Comment le VIH ne se transmet-il pas ?</a:t>
            </a:r>
          </a:p>
        </p:txBody>
      </p:sp>
      <p:sp>
        <p:nvSpPr>
          <p:cNvPr id="3" name="TextBox 2">
            <a:extLst>
              <a:ext uri="{FF2B5EF4-FFF2-40B4-BE49-F238E27FC236}">
                <a16:creationId xmlns:a16="http://schemas.microsoft.com/office/drawing/2014/main" id="{6F833E79-EDA9-AD07-2BC7-4B48D8187025}"/>
              </a:ext>
            </a:extLst>
          </p:cNvPr>
          <p:cNvSpPr txBox="1"/>
          <p:nvPr>
            <p:custDataLst>
              <p:tags r:id="rId2"/>
            </p:custDataLst>
          </p:nvPr>
        </p:nvSpPr>
        <p:spPr>
          <a:xfrm>
            <a:off x="1598645" y="1438354"/>
            <a:ext cx="9000000"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l">
              <a:spcBef>
                <a:spcPts val="600"/>
              </a:spcBef>
              <a:spcAft>
                <a:spcPts val="600"/>
              </a:spcAft>
              <a:buFont typeface="Arial" panose="020B0604020202020204" pitchFamily="34" charset="0"/>
              <a:buChar char="•"/>
            </a:pPr>
            <a:r>
              <a:rPr lang="fr-FR" sz="2000" dirty="0">
                <a:latin typeface="Verdana"/>
                <a:ea typeface="Verdana"/>
              </a:rPr>
              <a:t>Il ne se transmet pas par simple contact (non sexuel) :</a:t>
            </a:r>
          </a:p>
          <a:p>
            <a:pPr marL="742950" lvl="1" indent="-285750">
              <a:spcBef>
                <a:spcPts val="600"/>
              </a:spcBef>
              <a:spcAft>
                <a:spcPts val="600"/>
              </a:spcAft>
              <a:buFont typeface="Verdana" panose="020B0604030504040204" pitchFamily="34" charset="0"/>
              <a:buChar char="─"/>
            </a:pPr>
            <a:r>
              <a:rPr lang="fr-FR" sz="2000" dirty="0">
                <a:latin typeface="Verdana"/>
                <a:ea typeface="Verdana"/>
              </a:rPr>
              <a:t>Se serrer la main</a:t>
            </a:r>
          </a:p>
          <a:p>
            <a:pPr marL="742950" lvl="1" indent="-285750">
              <a:spcBef>
                <a:spcPts val="600"/>
              </a:spcBef>
              <a:spcAft>
                <a:spcPts val="600"/>
              </a:spcAft>
              <a:buFont typeface="Verdana" panose="020B0604030504040204" pitchFamily="34" charset="0"/>
              <a:buChar char="─"/>
            </a:pPr>
            <a:r>
              <a:rPr lang="fr-FR" sz="2000" dirty="0">
                <a:latin typeface="Verdana"/>
                <a:ea typeface="Verdana"/>
              </a:rPr>
              <a:t>Se toucher et se serrer dans les bras</a:t>
            </a:r>
          </a:p>
          <a:p>
            <a:pPr marL="742950" lvl="1" indent="-285750">
              <a:spcBef>
                <a:spcPts val="600"/>
              </a:spcBef>
              <a:spcAft>
                <a:spcPts val="600"/>
              </a:spcAft>
              <a:buFont typeface="Verdana" panose="020B0604030504040204" pitchFamily="34" charset="0"/>
              <a:buChar char="─"/>
            </a:pPr>
            <a:r>
              <a:rPr lang="fr-FR" sz="2000" dirty="0">
                <a:latin typeface="Verdana"/>
                <a:ea typeface="Verdana"/>
              </a:rPr>
              <a:t>Manger de la nourriture préparée par une personne séropositive</a:t>
            </a:r>
          </a:p>
          <a:p>
            <a:pPr marL="742950" lvl="1" indent="-285750">
              <a:spcBef>
                <a:spcPts val="600"/>
              </a:spcBef>
              <a:spcAft>
                <a:spcPts val="600"/>
              </a:spcAft>
              <a:buFont typeface="Verdana" panose="020B0604030504040204" pitchFamily="34" charset="0"/>
              <a:buChar char="─"/>
            </a:pPr>
            <a:r>
              <a:rPr lang="fr-FR" sz="2000" dirty="0">
                <a:latin typeface="Verdana"/>
                <a:ea typeface="Verdana"/>
              </a:rPr>
              <a:t>Utiliser le même siège de toilettes</a:t>
            </a:r>
          </a:p>
          <a:p>
            <a:pPr marL="742950" lvl="1" indent="-285750">
              <a:spcBef>
                <a:spcPts val="600"/>
              </a:spcBef>
              <a:spcAft>
                <a:spcPts val="600"/>
              </a:spcAft>
              <a:buFont typeface="Verdana" panose="020B0604030504040204" pitchFamily="34" charset="0"/>
              <a:buChar char="─"/>
            </a:pPr>
            <a:r>
              <a:rPr lang="fr-FR" sz="2000" dirty="0">
                <a:latin typeface="Verdana"/>
                <a:ea typeface="Verdana"/>
              </a:rPr>
              <a:t>Boire dans le même verre</a:t>
            </a:r>
          </a:p>
          <a:p>
            <a:pPr marL="285750" indent="-285750" algn="l">
              <a:spcBef>
                <a:spcPts val="600"/>
              </a:spcBef>
              <a:spcAft>
                <a:spcPts val="600"/>
              </a:spcAft>
              <a:buFont typeface="Arial" panose="020B0604020202020204" pitchFamily="34" charset="0"/>
              <a:buChar char="•"/>
            </a:pPr>
            <a:endParaRPr lang="fr-FR" sz="2000" dirty="0">
              <a:latin typeface="Verdana"/>
              <a:ea typeface="Verdana"/>
            </a:endParaRPr>
          </a:p>
          <a:p>
            <a:pPr marL="285750" indent="-285750" algn="l">
              <a:spcBef>
                <a:spcPts val="600"/>
              </a:spcBef>
              <a:spcAft>
                <a:spcPts val="600"/>
              </a:spcAft>
              <a:buFont typeface="Arial" panose="020B0604020202020204" pitchFamily="34" charset="0"/>
              <a:buChar char="•"/>
            </a:pPr>
            <a:r>
              <a:rPr lang="fr-FR" sz="2000" dirty="0">
                <a:latin typeface="Verdana"/>
                <a:ea typeface="Verdana"/>
              </a:rPr>
              <a:t>Il n'existe aucun cas documenté de transmission du VIH par la salive</a:t>
            </a:r>
          </a:p>
        </p:txBody>
      </p:sp>
    </p:spTree>
    <p:extLst>
      <p:ext uri="{BB962C8B-B14F-4D97-AF65-F5344CB8AC3E}">
        <p14:creationId xmlns:p14="http://schemas.microsoft.com/office/powerpoint/2010/main" val="6769283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52591365DD56D4D8750E674CD62EF32" ma:contentTypeVersion="23" ma:contentTypeDescription="Create a new document." ma:contentTypeScope="" ma:versionID="cb13b2ccf3ff550db0c30d0bf35d4c0f">
  <xsd:schema xmlns:xsd="http://www.w3.org/2001/XMLSchema" xmlns:xs="http://www.w3.org/2001/XMLSchema" xmlns:p="http://schemas.microsoft.com/office/2006/metadata/properties" xmlns:ns2="ffaef953-2cda-4d9d-b070-85228d2d3b5f" xmlns:ns3="756f3f7a-cc20-4157-bc78-ddc9769d8db6" xmlns:ns4="985ec44e-1bab-4c0b-9df0-6ba128686fc9" targetNamespace="http://schemas.microsoft.com/office/2006/metadata/properties" ma:root="true" ma:fieldsID="86e953e7722f0059faeeaa7490a364c2" ns2:_="" ns3:_="" ns4:_="">
    <xsd:import namespace="ffaef953-2cda-4d9d-b070-85228d2d3b5f"/>
    <xsd:import namespace="756f3f7a-cc20-4157-bc78-ddc9769d8db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_x0023_"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_Flow_SignoffStatus" minOccurs="0"/>
                <xsd:element ref="ns2:MediaLengthInSeconds" minOccurs="0"/>
                <xsd:element ref="ns4: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aef953-2cda-4d9d-b070-85228d2d3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x0023_" ma:index="12" nillable="true" ma:displayName="#" ma:format="Dropdown" ma:internalName="_x0023_" ma:percentage="FALSE">
      <xsd:simpleType>
        <xsd:restriction base="dms:Number"/>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6f3f7a-cc20-4157-bc78-ddc9769d8d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48d4a9f-cfb2-42af-b391-1b84484739eb}" ma:internalName="TaxCatchAll" ma:showField="CatchAllData" ma:web="756f3f7a-cc20-4157-bc78-ddc9769d8d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faef953-2cda-4d9d-b070-85228d2d3b5f">
      <Terms xmlns="http://schemas.microsoft.com/office/infopath/2007/PartnerControls"/>
    </lcf76f155ced4ddcb4097134ff3c332f>
    <TaxCatchAll xmlns="985ec44e-1bab-4c0b-9df0-6ba128686fc9" xsi:nil="true"/>
    <SharedWithUsers xmlns="756f3f7a-cc20-4157-bc78-ddc9769d8db6">
      <UserInfo>
        <DisplayName/>
        <AccountId xsi:nil="true"/>
        <AccountType/>
      </UserInfo>
    </SharedWithUsers>
    <_Flow_SignoffStatus xmlns="ffaef953-2cda-4d9d-b070-85228d2d3b5f" xsi:nil="true"/>
    <_x0023_ xmlns="ffaef953-2cda-4d9d-b070-85228d2d3b5f" xsi:nil="true"/>
  </documentManagement>
</p:properties>
</file>

<file path=customXml/itemProps1.xml><?xml version="1.0" encoding="utf-8"?>
<ds:datastoreItem xmlns:ds="http://schemas.openxmlformats.org/officeDocument/2006/customXml" ds:itemID="{883906A3-39D1-4884-A96C-63D1043103C5}">
  <ds:schemaRefs>
    <ds:schemaRef ds:uri="http://schemas.microsoft.com/sharepoint/v3/contenttype/forms"/>
  </ds:schemaRefs>
</ds:datastoreItem>
</file>

<file path=customXml/itemProps2.xml><?xml version="1.0" encoding="utf-8"?>
<ds:datastoreItem xmlns:ds="http://schemas.openxmlformats.org/officeDocument/2006/customXml" ds:itemID="{6751962D-52A9-41C2-A1B9-CF9A1939209B}"/>
</file>

<file path=customXml/itemProps3.xml><?xml version="1.0" encoding="utf-8"?>
<ds:datastoreItem xmlns:ds="http://schemas.openxmlformats.org/officeDocument/2006/customXml" ds:itemID="{60689EA7-CE69-4D4F-8F10-39209AC0F36C}">
  <ds:schemaRefs>
    <ds:schemaRef ds:uri="28943420-3cce-465e-a204-04bce5f1b343"/>
    <ds:schemaRef ds:uri="2286246c-fc21-4ee8-a407-068ba74e6317"/>
    <ds:schemaRef ds:uri="http://purl.org/dc/elements/1.1/"/>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purl.org/dc/terms/"/>
    <ds:schemaRef ds:uri="ffaef953-2cda-4d9d-b070-85228d2d3b5f"/>
    <ds:schemaRef ds:uri="985ec44e-1bab-4c0b-9df0-6ba128686fc9"/>
    <ds:schemaRef ds:uri="756f3f7a-cc20-4157-bc78-ddc9769d8db6"/>
  </ds:schemaRefs>
</ds:datastoreItem>
</file>

<file path=docProps/app.xml><?xml version="1.0" encoding="utf-8"?>
<Properties xmlns="http://schemas.openxmlformats.org/officeDocument/2006/extended-properties" xmlns:vt="http://schemas.openxmlformats.org/officeDocument/2006/docPropsVTypes">
  <Template/>
  <TotalTime>0</TotalTime>
  <Words>844</Words>
  <Application>Microsoft Office PowerPoint</Application>
  <PresentationFormat>Widescreen</PresentationFormat>
  <Paragraphs>92</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Century Gothic</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VOVF</dc:creator>
  <cp:lastModifiedBy>VOVF</cp:lastModifiedBy>
  <cp:revision>237</cp:revision>
  <dcterms:created xsi:type="dcterms:W3CDTF">2023-10-04T18:52:03Z</dcterms:created>
  <dcterms:modified xsi:type="dcterms:W3CDTF">2025-11-01T17:02:24Z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0x010100E52591365DD56D4D8750E674CD62EF32</vt:lpwstr>
  </property>
  <property fmtid="{D5CDD505-2E9C-101B-9397-08002B2CF9AE}" pid="3" name="MediaServiceImageTags">
    <vt:lpwstr/>
  </property>
  <property fmtid="{D5CDD505-2E9C-101B-9397-08002B2CF9AE}" pid="4" name="Order">
    <vt:r8>50153800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